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CC5F5D-DBD4-B640-F9EA-4519F89AD7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9DB992-495D-71F9-4ADD-9AF15A5385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2E7EE-8E41-4187-9134-7A6698E5B311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FF39F-B133-371C-C9A0-51DA02F63D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@ERAYA2026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882CA-03EA-737F-A9CF-21BA13EDDA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57993-67FD-45C6-A80E-14A49A45B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35630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F45FC-BA5C-4E6B-92EA-B7EBA91E253D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@ERAYA2026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B3896-3DE4-4786-AB79-605BADF14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9967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@ERAYA2026</a:t>
            </a:r>
          </a:p>
        </p:txBody>
      </p:sp>
    </p:spTree>
    <p:extLst>
      <p:ext uri="{BB962C8B-B14F-4D97-AF65-F5344CB8AC3E}">
        <p14:creationId xmlns:p14="http://schemas.microsoft.com/office/powerpoint/2010/main" val="2517804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1802D-F7C9-AC28-EC71-44D372290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F55B24-6214-B968-C36C-F86F6A36D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8E233-0EF0-C1B5-6F8F-34C70FBD5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0A040-841D-4943-A220-80379E1759D4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17E71-A0BD-A53F-2414-61BBA2BF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@ERAYA2026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983D3-B5D2-700B-B7BF-FA5E3CEC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36CE3-1B9A-4A90-BC3E-AFCD190D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3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52FD-8700-499A-036B-71183397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8560E3-CE4E-AC33-2467-BDABB24A6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AB313-A3A7-8D23-78C3-13B668D15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F3FE2-CAA8-407D-A6BF-16F72D26C936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6047D-0BBE-9376-B1CA-4C7F26C4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@ERAYA2026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8361B-B5A6-DBD5-D3BD-63DD738E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36CE3-1B9A-4A90-BC3E-AFCD190D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1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D33731-2D8F-9482-07ED-CDDE5EB703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541C01-CBB3-281A-4E5A-AC89E3B79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CD1AA-58C9-9E98-47FA-800C4EACE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8E8BD-8B8B-429D-9135-E7684D4B151F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EA179-5D05-4DA5-3BBB-A4160FE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@ERAYA2026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6EE35-DC22-2955-A766-F4AB1ED59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36CE3-1B9A-4A90-BC3E-AFCD190D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19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87AF6-B7D4-5713-5C6F-86814284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893D3-891D-E0B9-2E6F-CCC14F4B8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44507-CA8D-C011-CC4C-C7D85FB6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72500-57FF-49FA-97A2-3B940118E16C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719B8-43FB-8A6C-ECA1-BE5FB31C7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@ERAYA2026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8BB56-980F-50F4-92C6-F0315278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36CE3-1B9A-4A90-BC3E-AFCD190D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27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2BC8F-5DA1-DB51-C8FD-C34AD6B66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80144-4CDD-0291-C88D-1F3ADB2D4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558AF-3835-34F5-06CE-BD1BF20CF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8B10-1564-43E4-A884-40BFE2B008CF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DAB92-9196-E586-64C6-AC1C3340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@ERAYA2026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B9CFC-0585-58DF-E082-2B627E086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36CE3-1B9A-4A90-BC3E-AFCD190D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7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92CB-6D9C-6DF3-C990-3C2D493A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CAC27-719B-583C-EAF5-B914F4AE5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CB6AC-137D-E14E-4887-BAC1929AD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28B31-262D-37F5-5B6F-AB7A41A37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880EE-1D0F-4019-B190-39DBBB2024B1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D8938-B9D7-EC6D-8199-A4B7DC09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@ERAYA2026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D387D-849A-FDB2-7B3C-B5B251828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36CE3-1B9A-4A90-BC3E-AFCD190D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8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33205-7E05-427F-3A3C-E12E7F66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C29B6-804D-FBBB-FE27-A4E0EA8E4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B5004-BC13-F468-6FE8-247569B7F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89A56E-BA08-58F6-1E32-7C8C9334D2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F86993-B5DA-6F0A-6F7F-A352425AE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63E514-E248-65CF-0636-6377BEDA5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86C92-8237-45D1-8FC1-3749AF670E4D}" type="datetime1">
              <a:rPr lang="en-US" smtClean="0"/>
              <a:t>12/25/2025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9A729E-CA7D-CBFD-370C-779436AA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@ERAYA2026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5246E-D1A7-FCAE-0558-64761C44D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36CE3-1B9A-4A90-BC3E-AFCD190D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09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58EB6-DA78-36A8-A1F3-2B6EADC2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6D0EF7-1A60-AA9E-BF09-016C2C8B3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08C6-7E61-45E7-A3EC-E96760CE0203}" type="datetime1">
              <a:rPr lang="en-US" smtClean="0"/>
              <a:t>12/25/2025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32536-6549-E37C-5210-47E677A14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@ERAYA2026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1AB6B-F00F-416E-B02D-89C4F9A1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36CE3-1B9A-4A90-BC3E-AFCD190D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16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4499D6-F44E-16D9-B25F-A01E436B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B998-7610-41CC-A4B1-24E90B9E6002}" type="datetime1">
              <a:rPr lang="en-US" smtClean="0"/>
              <a:t>12/25/2025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2F431E-C746-EE03-556C-720AA09F5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@ERAYA2026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846D9-7DE6-7EC4-5897-1DD635352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36CE3-1B9A-4A90-BC3E-AFCD190D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72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49610-FD9B-88C4-3E3C-30A7F053E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8D83E-35B6-0284-AE06-BB4FEDD28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65293-063A-8CBB-4EA8-D4283C4F7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40B5E-BB43-C73D-86E3-7C2335F4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9FC0-23FD-4653-A4A9-908341B72B2C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5D748-8AC2-873F-427A-C4AE372DA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@ERAYA2026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8659F-E938-89FB-4356-C594492B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36CE3-1B9A-4A90-BC3E-AFCD190D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8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21701-D20B-1118-95E9-C9CFCF34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06E528-E942-1827-61BB-9C4413C24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E4D0F-8C85-B04E-D235-1F49CE741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6938B-0D9A-9984-C552-B9AF7E15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05A0E-D056-490B-88B6-39214AB25D09}" type="datetime1">
              <a:rPr lang="en-US" smtClean="0"/>
              <a:t>12/25/2025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967DE-DD48-FC19-F424-953B2FEB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@ERAYA2026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1A990-8E2C-E8AC-2AE6-21A557F7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36CE3-1B9A-4A90-BC3E-AFCD190D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10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6115E6-902B-89C2-F720-9CB81B49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DB329-486E-0EAC-E69B-7E7CB128A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34EC-2E99-802C-B0E7-DA1B7B267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91ABF-7FB1-460C-91DA-9B6C25C64F12}" type="datetime1">
              <a:rPr lang="en-US" smtClean="0"/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22D37-5137-2EE9-A1E6-7EF4DE0DBB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@ERAYA2026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3F036-4311-8D43-DFD6-4471289CF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36CE3-1B9A-4A90-BC3E-AFCD190D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5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jp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microsoft.com/office/2007/relationships/hdphoto" Target="../media/hdphoto1.wdp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mailto:festjntuh@gmail.com" TargetMode="Externa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9800FCA-1B1A-9CB6-E362-BD2CFB978D26}"/>
              </a:ext>
            </a:extLst>
          </p:cNvPr>
          <p:cNvGrpSpPr/>
          <p:nvPr/>
        </p:nvGrpSpPr>
        <p:grpSpPr>
          <a:xfrm>
            <a:off x="0" y="-2"/>
            <a:ext cx="12192000" cy="3429002"/>
            <a:chOff x="0" y="1033418"/>
            <a:chExt cx="12192000" cy="3382104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E4877FD1-1B94-25D2-049C-EA4E9BC58A02}"/>
                </a:ext>
              </a:extLst>
            </p:cNvPr>
            <p:cNvPicPr/>
            <p:nvPr/>
          </p:nvPicPr>
          <p:blipFill>
            <a:blip r:embed="rId2" cstate="print"/>
            <a:srcRect t="23405"/>
            <a:stretch>
              <a:fillRect/>
            </a:stretch>
          </p:blipFill>
          <p:spPr>
            <a:xfrm>
              <a:off x="0" y="1033420"/>
              <a:ext cx="3432909" cy="3382102"/>
            </a:xfrm>
            <a:prstGeom prst="rect">
              <a:avLst/>
            </a:prstGeom>
          </p:spPr>
        </p:pic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19CFF2B9-BDE8-DF9D-D7DF-32208CFBCBF5}"/>
                </a:ext>
              </a:extLst>
            </p:cNvPr>
            <p:cNvPicPr/>
            <p:nvPr/>
          </p:nvPicPr>
          <p:blipFill>
            <a:blip r:embed="rId2" cstate="print"/>
            <a:srcRect t="23405"/>
            <a:stretch>
              <a:fillRect/>
            </a:stretch>
          </p:blipFill>
          <p:spPr>
            <a:xfrm>
              <a:off x="3190875" y="1033418"/>
              <a:ext cx="3432909" cy="3382103"/>
            </a:xfrm>
            <a:prstGeom prst="rect">
              <a:avLst/>
            </a:prstGeom>
          </p:spPr>
        </p:pic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DD516548-BFF3-95DA-108C-D908EA426178}"/>
                </a:ext>
              </a:extLst>
            </p:cNvPr>
            <p:cNvPicPr/>
            <p:nvPr/>
          </p:nvPicPr>
          <p:blipFill>
            <a:blip r:embed="rId2" cstate="print"/>
            <a:srcRect t="23405"/>
            <a:stretch>
              <a:fillRect/>
            </a:stretch>
          </p:blipFill>
          <p:spPr>
            <a:xfrm>
              <a:off x="6381750" y="1033420"/>
              <a:ext cx="3432909" cy="3382102"/>
            </a:xfrm>
            <a:prstGeom prst="rect">
              <a:avLst/>
            </a:prstGeom>
          </p:spPr>
        </p:pic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5661A3F4-3852-CBDC-CA03-45CEDF22F277}"/>
                </a:ext>
              </a:extLst>
            </p:cNvPr>
            <p:cNvPicPr/>
            <p:nvPr/>
          </p:nvPicPr>
          <p:blipFill>
            <a:blip r:embed="rId2" cstate="print"/>
            <a:srcRect t="23405" r="23698"/>
            <a:stretch>
              <a:fillRect/>
            </a:stretch>
          </p:blipFill>
          <p:spPr>
            <a:xfrm>
              <a:off x="9572625" y="1033420"/>
              <a:ext cx="2619375" cy="338210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4FE341F-6835-EC83-10E4-5596F9F69FE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01C14"/>
              </a:clrFrom>
              <a:clrTo>
                <a:srgbClr val="801C1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5" y="659485"/>
            <a:ext cx="5657850" cy="50078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A03259-E7A8-0143-1921-27EEF9CF3F6A}"/>
              </a:ext>
            </a:extLst>
          </p:cNvPr>
          <p:cNvSpPr txBox="1"/>
          <p:nvPr/>
        </p:nvSpPr>
        <p:spPr>
          <a:xfrm>
            <a:off x="3048000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</a:rPr>
              <a:t>“A space to pause. A place to breathe. A celebration to belong.”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DF87CD-7BE9-C4E3-1401-2B1A0C821521}"/>
              </a:ext>
            </a:extLst>
          </p:cNvPr>
          <p:cNvSpPr txBox="1"/>
          <p:nvPr/>
        </p:nvSpPr>
        <p:spPr>
          <a:xfrm>
            <a:off x="3333750" y="64038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</a:rPr>
              <a:t>30 &amp; 31st January 2026 @ JNTUH UCESTH, Hyderabad</a:t>
            </a:r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B4B859-1900-5E04-AC32-AE5370BD2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68025" y="6492875"/>
            <a:ext cx="1323975" cy="365125"/>
          </a:xfrm>
        </p:spPr>
        <p:txBody>
          <a:bodyPr/>
          <a:lstStyle/>
          <a:p>
            <a:r>
              <a:rPr lang="en-US"/>
              <a:t>@ERAYA2026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7D2AC3-ACC1-AADD-FBF9-6F8B08A15198}"/>
              </a:ext>
            </a:extLst>
          </p:cNvPr>
          <p:cNvSpPr txBox="1"/>
          <p:nvPr/>
        </p:nvSpPr>
        <p:spPr>
          <a:xfrm>
            <a:off x="4379545" y="5524320"/>
            <a:ext cx="3432909" cy="637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4" marR="83185" algn="ctr">
              <a:lnSpc>
                <a:spcPct val="114300"/>
              </a:lnSpc>
              <a:spcBef>
                <a:spcPts val="95"/>
              </a:spcBef>
            </a:pPr>
            <a:r>
              <a:rPr lang="en-US" sz="1600" b="1" spc="-105" dirty="0">
                <a:solidFill>
                  <a:srgbClr val="44342B"/>
                </a:solidFill>
                <a:latin typeface="Arial Black" panose="020B0A04020102020204" pitchFamily="34" charset="0"/>
                <a:cs typeface="Verdana"/>
              </a:rPr>
              <a:t>A</a:t>
            </a:r>
            <a:r>
              <a:rPr lang="en-US" sz="1600" b="1" spc="-55" dirty="0">
                <a:solidFill>
                  <a:srgbClr val="44342B"/>
                </a:solidFill>
                <a:latin typeface="Arial Black" panose="020B0A04020102020204" pitchFamily="34" charset="0"/>
                <a:cs typeface="Verdana"/>
              </a:rPr>
              <a:t> </a:t>
            </a:r>
            <a:r>
              <a:rPr lang="en-US" sz="1600" b="1" spc="-110" dirty="0">
                <a:solidFill>
                  <a:srgbClr val="44342B"/>
                </a:solidFill>
                <a:latin typeface="Arial Black" panose="020B0A04020102020204" pitchFamily="34" charset="0"/>
                <a:cs typeface="Verdana"/>
              </a:rPr>
              <a:t>Two-</a:t>
            </a:r>
            <a:r>
              <a:rPr lang="en-US" sz="1600" b="1" spc="-120" dirty="0">
                <a:solidFill>
                  <a:srgbClr val="44342B"/>
                </a:solidFill>
                <a:latin typeface="Arial Black" panose="020B0A04020102020204" pitchFamily="34" charset="0"/>
                <a:cs typeface="Verdana"/>
              </a:rPr>
              <a:t>Day</a:t>
            </a:r>
            <a:r>
              <a:rPr lang="en-US" sz="1600" b="1" spc="20" dirty="0">
                <a:solidFill>
                  <a:srgbClr val="44342B"/>
                </a:solidFill>
                <a:latin typeface="Arial Black" panose="020B0A04020102020204" pitchFamily="34" charset="0"/>
                <a:cs typeface="Verdana"/>
              </a:rPr>
              <a:t> </a:t>
            </a:r>
            <a:r>
              <a:rPr lang="en-US" sz="1600" b="1" spc="-85" dirty="0">
                <a:solidFill>
                  <a:srgbClr val="44342B"/>
                </a:solidFill>
                <a:latin typeface="Arial Black" panose="020B0A04020102020204" pitchFamily="34" charset="0"/>
                <a:cs typeface="Verdana"/>
              </a:rPr>
              <a:t>Inter-</a:t>
            </a:r>
            <a:r>
              <a:rPr lang="en-US" sz="1600" b="1" spc="-10" dirty="0">
                <a:solidFill>
                  <a:srgbClr val="44342B"/>
                </a:solidFill>
                <a:latin typeface="Arial Black" panose="020B0A04020102020204" pitchFamily="34" charset="0"/>
                <a:cs typeface="Verdana"/>
              </a:rPr>
              <a:t>College </a:t>
            </a:r>
            <a:r>
              <a:rPr lang="en-US" sz="1600" b="1" spc="-35" dirty="0">
                <a:solidFill>
                  <a:srgbClr val="44342B"/>
                </a:solidFill>
                <a:latin typeface="Arial Black" panose="020B0A04020102020204" pitchFamily="34" charset="0"/>
                <a:cs typeface="Verdana"/>
              </a:rPr>
              <a:t>Cultural</a:t>
            </a:r>
            <a:r>
              <a:rPr lang="en-US" sz="1600" b="1" spc="-80" dirty="0">
                <a:solidFill>
                  <a:srgbClr val="44342B"/>
                </a:solidFill>
                <a:latin typeface="Arial Black" panose="020B0A04020102020204" pitchFamily="34" charset="0"/>
                <a:cs typeface="Verdana"/>
              </a:rPr>
              <a:t> </a:t>
            </a:r>
            <a:r>
              <a:rPr lang="en-US" sz="1600" b="1" spc="-10" dirty="0">
                <a:solidFill>
                  <a:srgbClr val="44342B"/>
                </a:solidFill>
                <a:latin typeface="Arial Black" panose="020B0A04020102020204" pitchFamily="34" charset="0"/>
                <a:cs typeface="Verdana"/>
              </a:rPr>
              <a:t>Experience</a:t>
            </a:r>
            <a:endParaRPr lang="en-US" sz="1600" b="1" dirty="0">
              <a:latin typeface="Arial Black" panose="020B0A04020102020204" pitchFamily="34" charset="0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35055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CEE3E-247D-3FD8-F07E-D7BECE0C2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83D116D-ABF1-D843-CCDD-E3308864705E}"/>
              </a:ext>
            </a:extLst>
          </p:cNvPr>
          <p:cNvGrpSpPr/>
          <p:nvPr/>
        </p:nvGrpSpPr>
        <p:grpSpPr>
          <a:xfrm rot="5400000">
            <a:off x="6547066" y="1219499"/>
            <a:ext cx="6864430" cy="4425435"/>
            <a:chOff x="0" y="50614"/>
            <a:chExt cx="6629992" cy="4364909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FBCBB5DC-D4A6-A9B6-3413-BCA7287D392A}"/>
                </a:ext>
              </a:extLst>
            </p:cNvPr>
            <p:cNvPicPr/>
            <p:nvPr/>
          </p:nvPicPr>
          <p:blipFill>
            <a:blip r:embed="rId2" cstate="print">
              <a:alphaModFix/>
            </a:blip>
            <a:srcRect t="1147"/>
            <a:stretch>
              <a:fillRect/>
            </a:stretch>
          </p:blipFill>
          <p:spPr>
            <a:xfrm>
              <a:off x="0" y="50614"/>
              <a:ext cx="3432910" cy="4364909"/>
            </a:xfrm>
            <a:prstGeom prst="rect">
              <a:avLst/>
            </a:prstGeom>
          </p:spPr>
        </p:pic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1089B05C-5C74-AC6C-BFFC-A652B7424C42}"/>
                </a:ext>
              </a:extLst>
            </p:cNvPr>
            <p:cNvPicPr/>
            <p:nvPr/>
          </p:nvPicPr>
          <p:blipFill>
            <a:blip r:embed="rId2" cstate="print">
              <a:alphaModFix/>
            </a:blip>
            <a:srcRect l="5672" t="1147"/>
            <a:stretch>
              <a:fillRect/>
            </a:stretch>
          </p:blipFill>
          <p:spPr>
            <a:xfrm>
              <a:off x="3385490" y="50614"/>
              <a:ext cx="3244502" cy="436490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A89EA86-0BA0-5F6F-5B17-93FB04275F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01C14"/>
              </a:clrFrom>
              <a:clrTo>
                <a:srgbClr val="801C1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04775"/>
            <a:ext cx="1076122" cy="95250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6D8293B5-AAD0-949A-B7A9-CEBE367C3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68025" y="6492875"/>
            <a:ext cx="1323975" cy="365125"/>
          </a:xfrm>
        </p:spPr>
        <p:txBody>
          <a:bodyPr/>
          <a:lstStyle/>
          <a:p>
            <a:r>
              <a:rPr lang="en-US" dirty="0"/>
              <a:t>@ERAYA2026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42A6C6-87D2-6502-27D4-FD042B23F993}"/>
              </a:ext>
            </a:extLst>
          </p:cNvPr>
          <p:cNvSpPr txBox="1"/>
          <p:nvPr/>
        </p:nvSpPr>
        <p:spPr>
          <a:xfrm>
            <a:off x="1472686" y="393700"/>
            <a:ext cx="41661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uhaus 93" panose="04030905020B02020C02" pitchFamily="82" charset="0"/>
              </a:rPr>
              <a:t>About The Institution (JNTUH)</a:t>
            </a:r>
          </a:p>
        </p:txBody>
      </p:sp>
      <p:pic>
        <p:nvPicPr>
          <p:cNvPr id="9" name="object 7">
            <a:extLst>
              <a:ext uri="{FF2B5EF4-FFF2-40B4-BE49-F238E27FC236}">
                <a16:creationId xmlns:a16="http://schemas.microsoft.com/office/drawing/2014/main" id="{E63A9745-70E8-FF76-D3A6-4BE0E76F285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78188" y="104775"/>
            <a:ext cx="1102168" cy="1114425"/>
          </a:xfrm>
          <a:prstGeom prst="rect">
            <a:avLst/>
          </a:prstGeom>
        </p:spPr>
      </p:pic>
      <p:pic>
        <p:nvPicPr>
          <p:cNvPr id="1026" name="Picture 2" descr="JNTUHCE Hyderabad - Admission, Cutoff, Fees &amp; Placements 2026 | College  Pravesh">
            <a:extLst>
              <a:ext uri="{FF2B5EF4-FFF2-40B4-BE49-F238E27FC236}">
                <a16:creationId xmlns:a16="http://schemas.microsoft.com/office/drawing/2014/main" id="{48329D08-5E97-992A-968A-5315217A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0" r="17588"/>
          <a:stretch>
            <a:fillRect/>
          </a:stretch>
        </p:blipFill>
        <p:spPr bwMode="auto">
          <a:xfrm>
            <a:off x="133350" y="1344331"/>
            <a:ext cx="7464219" cy="53049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A18DD6-9DE5-A6A0-4D90-CE8744587931}"/>
              </a:ext>
            </a:extLst>
          </p:cNvPr>
          <p:cNvSpPr txBox="1"/>
          <p:nvPr/>
        </p:nvSpPr>
        <p:spPr>
          <a:xfrm>
            <a:off x="7874000" y="393700"/>
            <a:ext cx="4318000" cy="625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8915" marR="5080">
              <a:lnSpc>
                <a:spcPct val="125000"/>
              </a:lnSpc>
              <a:spcBef>
                <a:spcPts val="1180"/>
              </a:spcBef>
            </a:pPr>
            <a:r>
              <a:rPr lang="en-US" spc="-1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Jawaharlal</a:t>
            </a:r>
            <a:r>
              <a:rPr lang="en-US" spc="5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Nehru </a:t>
            </a:r>
            <a:r>
              <a:rPr lang="en-US" spc="-1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Technological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University</a:t>
            </a:r>
            <a:r>
              <a:rPr lang="en-US" spc="3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Hyderabad</a:t>
            </a:r>
            <a:r>
              <a:rPr lang="en-US" spc="6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(JNTUH)</a:t>
            </a:r>
            <a:r>
              <a:rPr lang="en-US" spc="3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-2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was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established</a:t>
            </a:r>
            <a:r>
              <a:rPr lang="en-US" spc="2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in</a:t>
            </a:r>
            <a:r>
              <a:rPr lang="en-US" spc="3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-3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1965</a:t>
            </a:r>
            <a:r>
              <a:rPr lang="en-US" spc="3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and</a:t>
            </a:r>
            <a:r>
              <a:rPr lang="en-US" spc="3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transitioned</a:t>
            </a:r>
            <a:r>
              <a:rPr lang="en-US" spc="3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-2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into </a:t>
            </a:r>
            <a:r>
              <a:rPr lang="en-US" spc="-4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a</a:t>
            </a:r>
            <a:r>
              <a:rPr lang="en-US" spc="5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technological</a:t>
            </a:r>
            <a:r>
              <a:rPr lang="en-US" spc="5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university</a:t>
            </a:r>
            <a:r>
              <a:rPr lang="en-US" spc="2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in</a:t>
            </a:r>
            <a:r>
              <a:rPr lang="en-US" spc="5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-2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1972.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cs typeface="Microsoft Sans Serif"/>
            </a:endParaRPr>
          </a:p>
          <a:p>
            <a:pPr marL="208915" marR="9525">
              <a:lnSpc>
                <a:spcPct val="125000"/>
              </a:lnSpc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Located</a:t>
            </a:r>
            <a:r>
              <a:rPr lang="en-US" spc="-1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in</a:t>
            </a:r>
            <a:r>
              <a:rPr lang="en-US" spc="-1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Kukatpally,</a:t>
            </a:r>
            <a:r>
              <a:rPr lang="en-US" spc="-1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5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it</a:t>
            </a:r>
            <a:r>
              <a:rPr lang="en-US" spc="-1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-2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serves</a:t>
            </a:r>
            <a:r>
              <a:rPr lang="en-US" spc="-1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-5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as</a:t>
            </a:r>
            <a:r>
              <a:rPr lang="en-US" spc="-1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-2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the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state-affiliating</a:t>
            </a:r>
            <a:r>
              <a:rPr lang="en-US" spc="14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university</a:t>
            </a:r>
            <a:r>
              <a:rPr lang="en-US" spc="10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for</a:t>
            </a:r>
            <a:r>
              <a:rPr lang="en-US" spc="3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-1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Telangana,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offering</a:t>
            </a:r>
            <a:r>
              <a:rPr lang="en-US" spc="9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comprehensive</a:t>
            </a:r>
            <a:r>
              <a:rPr lang="en-US" spc="1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programs</a:t>
            </a:r>
            <a:r>
              <a:rPr lang="en-US" spc="9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-2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in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engineering,</a:t>
            </a:r>
            <a:r>
              <a:rPr lang="en-US" spc="1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pharmacy,</a:t>
            </a:r>
            <a:r>
              <a:rPr lang="en-US" spc="1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-2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and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management.</a:t>
            </a:r>
            <a:r>
              <a:rPr lang="en-US" spc="3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Despite</a:t>
            </a:r>
            <a:r>
              <a:rPr lang="en-US" spc="3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-4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a</a:t>
            </a:r>
            <a:r>
              <a:rPr lang="en-US" spc="3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6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2008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restructuring</a:t>
            </a:r>
            <a:r>
              <a:rPr lang="en-US" spc="12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that</a:t>
            </a:r>
            <a:r>
              <a:rPr lang="en-US" spc="12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created</a:t>
            </a:r>
            <a:r>
              <a:rPr lang="en-US" spc="12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-2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several</a:t>
            </a:r>
            <a:r>
              <a:rPr lang="en-US" spc="6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-2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JNTU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branches,</a:t>
            </a:r>
            <a:r>
              <a:rPr lang="en-US" spc="-7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JNTUH</a:t>
            </a:r>
            <a:r>
              <a:rPr lang="en-US" spc="-3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remains</a:t>
            </a:r>
            <a:r>
              <a:rPr lang="en-US" spc="-3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-4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a </a:t>
            </a:r>
            <a:r>
              <a:rPr lang="en-US" spc="-1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premier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institution,</a:t>
            </a:r>
            <a:r>
              <a:rPr lang="en-US" spc="8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recently</a:t>
            </a:r>
            <a:r>
              <a:rPr lang="en-US" spc="4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earning</a:t>
            </a:r>
            <a:r>
              <a:rPr lang="en-US" spc="8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-4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a</a:t>
            </a:r>
            <a:r>
              <a:rPr lang="en-US" spc="8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NAAC</a:t>
            </a:r>
            <a:r>
              <a:rPr lang="en-US" spc="8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-2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‘A+’ </a:t>
            </a:r>
            <a:r>
              <a:rPr lang="en-US" spc="1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accreditation</a:t>
            </a:r>
            <a:r>
              <a:rPr lang="en-US" spc="-1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1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in</a:t>
            </a:r>
            <a:r>
              <a:rPr lang="en-US" spc="-1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1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2024.</a:t>
            </a:r>
            <a:r>
              <a:rPr lang="en-US" spc="-5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6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With</a:t>
            </a:r>
            <a:r>
              <a:rPr lang="en-US" spc="-1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-2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eight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constituent</a:t>
            </a:r>
            <a:r>
              <a:rPr lang="en-US" spc="4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colleges</a:t>
            </a:r>
            <a:r>
              <a:rPr lang="en-US" spc="4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and</a:t>
            </a:r>
            <a:r>
              <a:rPr lang="en-US" spc="5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-3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six</a:t>
            </a:r>
            <a:r>
              <a:rPr lang="en-US" spc="1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centers</a:t>
            </a:r>
            <a:r>
              <a:rPr lang="en-US" spc="5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-2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of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excellence,</a:t>
            </a:r>
            <a:r>
              <a:rPr lang="en-US" spc="-2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5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it</a:t>
            </a:r>
            <a:r>
              <a:rPr lang="en-US" spc="-2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continues</a:t>
            </a:r>
            <a:r>
              <a:rPr lang="en-US" spc="-1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6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to</a:t>
            </a:r>
            <a:r>
              <a:rPr lang="en-US" spc="-2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lead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advancements</a:t>
            </a:r>
            <a:r>
              <a:rPr lang="en-US" spc="5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in</a:t>
            </a:r>
            <a:r>
              <a:rPr lang="en-US" spc="1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-1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research</a:t>
            </a:r>
            <a:r>
              <a:rPr lang="en-US" spc="1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and</a:t>
            </a:r>
            <a:r>
              <a:rPr lang="en-US" spc="1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-1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technical </a:t>
            </a:r>
            <a:r>
              <a:rPr lang="en-US" spc="1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education</a:t>
            </a:r>
            <a:r>
              <a:rPr lang="en-US" spc="9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 </a:t>
            </a:r>
            <a:r>
              <a:rPr lang="en-US" spc="-1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cs typeface="Microsoft Sans Serif"/>
              </a:rPr>
              <a:t>nationwide.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cs typeface="Microsoft Sans Serif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07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E3676-DB2F-CD17-BFB2-B63A45A4A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496FC84-BCF7-B0BA-6BA1-730C9C5D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24" b="8058"/>
          <a:stretch>
            <a:fillRect/>
          </a:stretch>
        </p:blipFill>
        <p:spPr>
          <a:xfrm>
            <a:off x="8192974" y="1376690"/>
            <a:ext cx="3931444" cy="52908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5EF59C3-3E62-1C71-E99E-3C4218581746}"/>
              </a:ext>
            </a:extLst>
          </p:cNvPr>
          <p:cNvGrpSpPr/>
          <p:nvPr/>
        </p:nvGrpSpPr>
        <p:grpSpPr>
          <a:xfrm>
            <a:off x="0" y="0"/>
            <a:ext cx="12192000" cy="1248229"/>
            <a:chOff x="0" y="5333221"/>
            <a:chExt cx="12192000" cy="1524779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7E5E4EE8-5B16-5E53-D399-769E95975256}"/>
                </a:ext>
              </a:extLst>
            </p:cNvPr>
            <p:cNvPicPr/>
            <p:nvPr/>
          </p:nvPicPr>
          <p:blipFill>
            <a:blip r:embed="rId4" cstate="print">
              <a:alphaModFix amt="70000"/>
            </a:blip>
            <a:srcRect r="56552"/>
            <a:stretch>
              <a:fillRect/>
            </a:stretch>
          </p:blipFill>
          <p:spPr>
            <a:xfrm>
              <a:off x="10649631" y="5333221"/>
              <a:ext cx="1542369" cy="1524779"/>
            </a:xfrm>
            <a:prstGeom prst="rect">
              <a:avLst/>
            </a:prstGeom>
          </p:spPr>
        </p:pic>
        <p:pic>
          <p:nvPicPr>
            <p:cNvPr id="2" name="object 3">
              <a:extLst>
                <a:ext uri="{FF2B5EF4-FFF2-40B4-BE49-F238E27FC236}">
                  <a16:creationId xmlns:a16="http://schemas.microsoft.com/office/drawing/2014/main" id="{9A337F5A-CE33-90E4-C1AF-28880431D39A}"/>
                </a:ext>
              </a:extLst>
            </p:cNvPr>
            <p:cNvPicPr/>
            <p:nvPr/>
          </p:nvPicPr>
          <p:blipFill>
            <a:blip r:embed="rId4" cstate="print">
              <a:alphaModFix amt="70000"/>
            </a:blip>
            <a:stretch>
              <a:fillRect/>
            </a:stretch>
          </p:blipFill>
          <p:spPr>
            <a:xfrm>
              <a:off x="0" y="5333221"/>
              <a:ext cx="3549877" cy="1524779"/>
            </a:xfrm>
            <a:prstGeom prst="rect">
              <a:avLst/>
            </a:prstGeom>
          </p:spPr>
        </p:pic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B56086B9-9C84-4EB2-4BBD-55BCED91012F}"/>
                </a:ext>
              </a:extLst>
            </p:cNvPr>
            <p:cNvPicPr/>
            <p:nvPr/>
          </p:nvPicPr>
          <p:blipFill>
            <a:blip r:embed="rId4" cstate="print">
              <a:alphaModFix amt="70000"/>
            </a:blip>
            <a:stretch>
              <a:fillRect/>
            </a:stretch>
          </p:blipFill>
          <p:spPr>
            <a:xfrm>
              <a:off x="3549877" y="5333221"/>
              <a:ext cx="3549877" cy="1524779"/>
            </a:xfrm>
            <a:prstGeom prst="rect">
              <a:avLst/>
            </a:prstGeom>
          </p:spPr>
        </p:pic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5D1D4E3E-13DF-7F67-C0B0-9A5EE45C5A68}"/>
                </a:ext>
              </a:extLst>
            </p:cNvPr>
            <p:cNvPicPr/>
            <p:nvPr/>
          </p:nvPicPr>
          <p:blipFill>
            <a:blip r:embed="rId4" cstate="print">
              <a:alphaModFix amt="70000"/>
            </a:blip>
            <a:stretch>
              <a:fillRect/>
            </a:stretch>
          </p:blipFill>
          <p:spPr>
            <a:xfrm>
              <a:off x="7099754" y="5333221"/>
              <a:ext cx="3549877" cy="152477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40E5FF0-F6C8-3F69-6CA3-675F6A0C6AB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801C14"/>
              </a:clrFrom>
              <a:clrTo>
                <a:srgbClr val="801C1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04775"/>
            <a:ext cx="1076122" cy="95250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A7ABDF0A-952A-71E4-26EB-8272478A2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68025" y="6492875"/>
            <a:ext cx="1323975" cy="365125"/>
          </a:xfrm>
        </p:spPr>
        <p:txBody>
          <a:bodyPr/>
          <a:lstStyle/>
          <a:p>
            <a:r>
              <a:rPr lang="en-US" dirty="0"/>
              <a:t>@ERAYA2026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B43123-92B6-0DC9-0CDA-025E37D3B2C6}"/>
              </a:ext>
            </a:extLst>
          </p:cNvPr>
          <p:cNvSpPr txBox="1"/>
          <p:nvPr/>
        </p:nvSpPr>
        <p:spPr>
          <a:xfrm>
            <a:off x="1393371" y="31941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Bauhaus 93" panose="04030905020B02020C02" pitchFamily="82" charset="0"/>
              </a:rPr>
              <a:t>What is ERAYA 2026?</a:t>
            </a:r>
          </a:p>
        </p:txBody>
      </p:sp>
      <p:sp>
        <p:nvSpPr>
          <p:cNvPr id="16" name="object 23">
            <a:extLst>
              <a:ext uri="{FF2B5EF4-FFF2-40B4-BE49-F238E27FC236}">
                <a16:creationId xmlns:a16="http://schemas.microsoft.com/office/drawing/2014/main" id="{DC7FF687-028E-F27C-3B96-884A937E596B}"/>
              </a:ext>
            </a:extLst>
          </p:cNvPr>
          <p:cNvSpPr txBox="1"/>
          <p:nvPr/>
        </p:nvSpPr>
        <p:spPr>
          <a:xfrm>
            <a:off x="2047534" y="1248229"/>
            <a:ext cx="4905829" cy="13795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065" rIns="0" bIns="0" rtlCol="0">
            <a:spAutoFit/>
          </a:bodyPr>
          <a:lstStyle/>
          <a:p>
            <a:pPr marL="102870" marR="95250" indent="-635" algn="ctr">
              <a:lnSpc>
                <a:spcPct val="113599"/>
              </a:lnSpc>
              <a:spcBef>
                <a:spcPts val="95"/>
              </a:spcBef>
            </a:pPr>
            <a:r>
              <a:rPr spc="-65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ERAYA</a:t>
            </a:r>
            <a:r>
              <a:rPr spc="5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 </a:t>
            </a:r>
            <a:r>
              <a:rPr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2026</a:t>
            </a:r>
            <a:r>
              <a:rPr spc="60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 </a:t>
            </a:r>
            <a:r>
              <a:rPr spc="-50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is</a:t>
            </a:r>
            <a:r>
              <a:rPr spc="60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 </a:t>
            </a:r>
            <a:r>
              <a:rPr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the</a:t>
            </a:r>
            <a:r>
              <a:rPr spc="60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 </a:t>
            </a:r>
            <a:r>
              <a:rPr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first-</a:t>
            </a:r>
            <a:r>
              <a:rPr spc="-10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ever</a:t>
            </a:r>
            <a:r>
              <a:rPr spc="20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 </a:t>
            </a:r>
            <a:r>
              <a:rPr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large-</a:t>
            </a:r>
            <a:r>
              <a:rPr spc="-20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scale </a:t>
            </a:r>
            <a:r>
              <a:rPr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cultural</a:t>
            </a:r>
            <a:r>
              <a:rPr spc="15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 </a:t>
            </a:r>
            <a:r>
              <a:rPr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fest</a:t>
            </a:r>
            <a:r>
              <a:rPr spc="15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 </a:t>
            </a:r>
            <a:r>
              <a:rPr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organised</a:t>
            </a:r>
            <a:r>
              <a:rPr spc="15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 </a:t>
            </a:r>
            <a:r>
              <a:rPr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collectively</a:t>
            </a:r>
            <a:r>
              <a:rPr spc="-20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 </a:t>
            </a:r>
            <a:r>
              <a:rPr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by</a:t>
            </a:r>
            <a:r>
              <a:rPr spc="-15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 </a:t>
            </a:r>
            <a:r>
              <a:rPr spc="-25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the </a:t>
            </a:r>
            <a:r>
              <a:rPr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student</a:t>
            </a:r>
            <a:r>
              <a:rPr spc="25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 </a:t>
            </a:r>
            <a:r>
              <a:rPr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clubs</a:t>
            </a:r>
            <a:r>
              <a:rPr spc="30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 </a:t>
            </a:r>
            <a:r>
              <a:rPr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of</a:t>
            </a:r>
            <a:r>
              <a:rPr spc="-20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 </a:t>
            </a:r>
            <a:r>
              <a:rPr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JNTUH,</a:t>
            </a:r>
            <a:r>
              <a:rPr spc="30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 </a:t>
            </a:r>
            <a:r>
              <a:rPr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bringing</a:t>
            </a:r>
            <a:r>
              <a:rPr spc="30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 </a:t>
            </a:r>
            <a:r>
              <a:rPr spc="-10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together </a:t>
            </a:r>
            <a:r>
              <a:rPr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creativity,</a:t>
            </a:r>
            <a:r>
              <a:rPr spc="-25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 </a:t>
            </a:r>
            <a:r>
              <a:rPr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culture,</a:t>
            </a:r>
            <a:r>
              <a:rPr spc="-25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 </a:t>
            </a:r>
            <a:r>
              <a:rPr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and</a:t>
            </a:r>
            <a:r>
              <a:rPr spc="-20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 </a:t>
            </a:r>
            <a:r>
              <a:rPr spc="-10" dirty="0">
                <a:solidFill>
                  <a:srgbClr val="44342B"/>
                </a:solidFill>
                <a:latin typeface="Berlin Sans FB Demi" panose="020E0802020502020306" pitchFamily="34" charset="0"/>
                <a:cs typeface="Microsoft Sans Serif"/>
              </a:rPr>
              <a:t>community</a:t>
            </a:r>
            <a:endParaRPr dirty="0">
              <a:latin typeface="Berlin Sans FB Demi" panose="020E0802020502020306" pitchFamily="34" charset="0"/>
              <a:cs typeface="Microsoft Sans Serif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7FA16AC-E6FF-6081-A64D-B563748C4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82" y="2557986"/>
            <a:ext cx="7876948" cy="4300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9E22140-0595-4CCF-6B8F-6793D04A19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842" y="2728985"/>
            <a:ext cx="573110" cy="507272"/>
          </a:xfrm>
          <a:prstGeom prst="rect">
            <a:avLst/>
          </a:prstGeom>
        </p:spPr>
      </p:pic>
      <p:pic>
        <p:nvPicPr>
          <p:cNvPr id="33" name="object 6">
            <a:extLst>
              <a:ext uri="{FF2B5EF4-FFF2-40B4-BE49-F238E27FC236}">
                <a16:creationId xmlns:a16="http://schemas.microsoft.com/office/drawing/2014/main" id="{5E6DDA23-CABD-42A8-6867-0597EFE89C3E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29004" y="2728984"/>
            <a:ext cx="573110" cy="507273"/>
          </a:xfrm>
          <a:prstGeom prst="rect">
            <a:avLst/>
          </a:prstGeom>
        </p:spPr>
      </p:pic>
      <p:pic>
        <p:nvPicPr>
          <p:cNvPr id="35" name="object 6">
            <a:extLst>
              <a:ext uri="{FF2B5EF4-FFF2-40B4-BE49-F238E27FC236}">
                <a16:creationId xmlns:a16="http://schemas.microsoft.com/office/drawing/2014/main" id="{6E39ABF9-AE5B-16AD-A420-F4875A13F31F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6160" y="1353004"/>
            <a:ext cx="1050501" cy="107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22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5BFD6-99C2-5B4E-3839-4C3108BF4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77DECCA-8096-185E-3ECE-C0B251CD45DA}"/>
              </a:ext>
            </a:extLst>
          </p:cNvPr>
          <p:cNvGrpSpPr/>
          <p:nvPr/>
        </p:nvGrpSpPr>
        <p:grpSpPr>
          <a:xfrm>
            <a:off x="0" y="0"/>
            <a:ext cx="12192000" cy="1248229"/>
            <a:chOff x="0" y="5333221"/>
            <a:chExt cx="12192000" cy="1524779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DFBE0259-01C8-EC2F-0187-1C87EF235C37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rcRect r="56552"/>
            <a:stretch>
              <a:fillRect/>
            </a:stretch>
          </p:blipFill>
          <p:spPr>
            <a:xfrm>
              <a:off x="10649631" y="5333221"/>
              <a:ext cx="1542369" cy="1524779"/>
            </a:xfrm>
            <a:prstGeom prst="rect">
              <a:avLst/>
            </a:prstGeom>
          </p:spPr>
        </p:pic>
        <p:pic>
          <p:nvPicPr>
            <p:cNvPr id="2" name="object 3">
              <a:extLst>
                <a:ext uri="{FF2B5EF4-FFF2-40B4-BE49-F238E27FC236}">
                  <a16:creationId xmlns:a16="http://schemas.microsoft.com/office/drawing/2014/main" id="{58A4496F-2B4B-49B0-E7A3-01E122E0D524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0" y="5333221"/>
              <a:ext cx="3549877" cy="1524779"/>
            </a:xfrm>
            <a:prstGeom prst="rect">
              <a:avLst/>
            </a:prstGeom>
          </p:spPr>
        </p:pic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2AD8BBA8-4FF6-F57B-34CA-24E87451DACD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3549877" y="5333221"/>
              <a:ext cx="3549877" cy="1524779"/>
            </a:xfrm>
            <a:prstGeom prst="rect">
              <a:avLst/>
            </a:prstGeom>
          </p:spPr>
        </p:pic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7DA605DD-11B0-D322-F7A9-6C14072E8291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7099754" y="5333221"/>
              <a:ext cx="3549877" cy="152477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F1B6ADD-938E-9829-273E-36D2410F717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01C14"/>
              </a:clrFrom>
              <a:clrTo>
                <a:srgbClr val="801C1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04775"/>
            <a:ext cx="1076122" cy="95250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0B5AF9D7-D6BD-69DF-B7B4-4E0DFFC45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68025" y="6492875"/>
            <a:ext cx="1323975" cy="365125"/>
          </a:xfrm>
        </p:spPr>
        <p:txBody>
          <a:bodyPr/>
          <a:lstStyle/>
          <a:p>
            <a:r>
              <a:rPr lang="en-US" dirty="0"/>
              <a:t>@ERAYA2026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94EC05-39B9-9C07-87D1-674E0EF27D0B}"/>
              </a:ext>
            </a:extLst>
          </p:cNvPr>
          <p:cNvSpPr txBox="1"/>
          <p:nvPr/>
        </p:nvSpPr>
        <p:spPr>
          <a:xfrm>
            <a:off x="1393371" y="31941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uhaus 93" panose="04030905020B02020C02" pitchFamily="82" charset="0"/>
              </a:rPr>
              <a:t>Audience &amp; Reach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65361F91-D7C4-DAF4-B11D-662ABF722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E2763E-7BF6-76B2-C6A6-B03FD679E711}"/>
              </a:ext>
            </a:extLst>
          </p:cNvPr>
          <p:cNvSpPr txBox="1"/>
          <p:nvPr/>
        </p:nvSpPr>
        <p:spPr>
          <a:xfrm>
            <a:off x="4321061" y="1245487"/>
            <a:ext cx="3549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Connect with the Future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993BDD-1BDA-4AE9-438D-DDAF7EBFE3EF}"/>
              </a:ext>
            </a:extLst>
          </p:cNvPr>
          <p:cNvSpPr txBox="1"/>
          <p:nvPr/>
        </p:nvSpPr>
        <p:spPr>
          <a:xfrm>
            <a:off x="9041720" y="4538910"/>
            <a:ext cx="2806700" cy="13280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Footfall:</a:t>
            </a:r>
            <a:r>
              <a:rPr lang="en-US" dirty="0">
                <a:latin typeface="Rockwell" panose="02060603020205020403" pitchFamily="18" charset="0"/>
              </a:rPr>
              <a:t> Expected large student footfall from colleges across Hyderabad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D15E5D-1E1F-D7A0-D5F5-CDB4B538AA9B}"/>
              </a:ext>
            </a:extLst>
          </p:cNvPr>
          <p:cNvSpPr txBox="1"/>
          <p:nvPr/>
        </p:nvSpPr>
        <p:spPr>
          <a:xfrm>
            <a:off x="9041720" y="3033781"/>
            <a:ext cx="2806700" cy="13280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Demographics:</a:t>
            </a:r>
            <a:r>
              <a:rPr lang="en-US" dirty="0">
                <a:latin typeface="Rockwell" panose="02060603020205020403" pitchFamily="18" charset="0"/>
              </a:rPr>
              <a:t> Students, future professionals, creators, and decision-makers.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739B0D-08AF-6341-280D-A35323E58676}"/>
              </a:ext>
            </a:extLst>
          </p:cNvPr>
          <p:cNvSpPr txBox="1"/>
          <p:nvPr/>
        </p:nvSpPr>
        <p:spPr>
          <a:xfrm>
            <a:off x="9041720" y="1835119"/>
            <a:ext cx="2806700" cy="10215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Engagement:</a:t>
            </a:r>
            <a:r>
              <a:rPr lang="en-US" dirty="0">
                <a:latin typeface="Rockwell" panose="02060603020205020403" pitchFamily="18" charset="0"/>
              </a:rPr>
              <a:t> 2 days of non-stop cultural engagement.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619E96C-0621-21D0-7740-2B509C5F4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06440"/>
            <a:ext cx="8940800" cy="4990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0047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EBD08-D612-28B4-77DC-4C0A2F8B2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9870BFF-EA14-DE0C-E414-C54E77E8B4A5}"/>
              </a:ext>
            </a:extLst>
          </p:cNvPr>
          <p:cNvGrpSpPr/>
          <p:nvPr/>
        </p:nvGrpSpPr>
        <p:grpSpPr>
          <a:xfrm>
            <a:off x="0" y="0"/>
            <a:ext cx="12192000" cy="1248229"/>
            <a:chOff x="0" y="5333221"/>
            <a:chExt cx="12192000" cy="1524779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4DB4DCC0-736A-8578-20BE-80D92249B1E9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rcRect r="56552"/>
            <a:stretch>
              <a:fillRect/>
            </a:stretch>
          </p:blipFill>
          <p:spPr>
            <a:xfrm>
              <a:off x="10649631" y="5333221"/>
              <a:ext cx="1542369" cy="1524779"/>
            </a:xfrm>
            <a:prstGeom prst="rect">
              <a:avLst/>
            </a:prstGeom>
          </p:spPr>
        </p:pic>
        <p:pic>
          <p:nvPicPr>
            <p:cNvPr id="2" name="object 3">
              <a:extLst>
                <a:ext uri="{FF2B5EF4-FFF2-40B4-BE49-F238E27FC236}">
                  <a16:creationId xmlns:a16="http://schemas.microsoft.com/office/drawing/2014/main" id="{AFD6CE97-E2B9-A399-A632-FF521C2CDFE6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0" y="5333221"/>
              <a:ext cx="3549877" cy="1524779"/>
            </a:xfrm>
            <a:prstGeom prst="rect">
              <a:avLst/>
            </a:prstGeom>
          </p:spPr>
        </p:pic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6250B965-A19D-9D08-319B-54E00F75B0D4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3549877" y="5333221"/>
              <a:ext cx="3549877" cy="1524779"/>
            </a:xfrm>
            <a:prstGeom prst="rect">
              <a:avLst/>
            </a:prstGeom>
          </p:spPr>
        </p:pic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BD017308-3684-18E4-E9EB-98C18308D7A2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7099754" y="5333221"/>
              <a:ext cx="3549877" cy="152477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9162A63-DAA3-E0E8-1D2A-DA636B5F22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01C14"/>
              </a:clrFrom>
              <a:clrTo>
                <a:srgbClr val="801C1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04775"/>
            <a:ext cx="1076122" cy="95250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CEF16999-DDAF-864F-E8BF-C1ADFE55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68025" y="6492875"/>
            <a:ext cx="1323975" cy="365125"/>
          </a:xfrm>
        </p:spPr>
        <p:txBody>
          <a:bodyPr/>
          <a:lstStyle/>
          <a:p>
            <a:r>
              <a:rPr lang="en-US" dirty="0"/>
              <a:t>@ERAYA2026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9AB8D-5820-5EB5-03D9-4DF82206272E}"/>
              </a:ext>
            </a:extLst>
          </p:cNvPr>
          <p:cNvSpPr txBox="1"/>
          <p:nvPr/>
        </p:nvSpPr>
        <p:spPr>
          <a:xfrm>
            <a:off x="1443037" y="16666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uhaus 93" panose="04030905020B02020C02" pitchFamily="82" charset="0"/>
              </a:rPr>
              <a:t>Why Partner With Us?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E5FC74E5-D9AB-CD1D-A5A1-E23165854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AF78DE-81E9-8BCB-9060-4C13814CC41A}"/>
              </a:ext>
            </a:extLst>
          </p:cNvPr>
          <p:cNvGrpSpPr/>
          <p:nvPr/>
        </p:nvGrpSpPr>
        <p:grpSpPr>
          <a:xfrm>
            <a:off x="97885" y="1641918"/>
            <a:ext cx="5817140" cy="4653578"/>
            <a:chOff x="247168" y="2865136"/>
            <a:chExt cx="6605417" cy="3646942"/>
          </a:xfrm>
          <a:solidFill>
            <a:schemeClr val="accent1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1F2566-6466-3BBC-40EE-4D552BB096D2}"/>
                </a:ext>
              </a:extLst>
            </p:cNvPr>
            <p:cNvSpPr txBox="1"/>
            <p:nvPr/>
          </p:nvSpPr>
          <p:spPr>
            <a:xfrm>
              <a:off x="247168" y="2865136"/>
              <a:ext cx="6605417" cy="560405"/>
            </a:xfrm>
            <a:prstGeom prst="roundRect">
              <a:avLst/>
            </a:prstGeom>
            <a:grpFill/>
            <a:ln>
              <a:solidFill>
                <a:schemeClr val="bg2">
                  <a:lumMod val="1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Condensed" panose="02060603050405020104" pitchFamily="18" charset="0"/>
                </a:rPr>
                <a:t>⚡ Massive Direct Reach</a:t>
              </a:r>
              <a:r>
                <a:rPr 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Condensed" panose="02060603050405020104" pitchFamily="18" charset="0"/>
                </a:rPr>
                <a:t> Gain direct access to a </a:t>
              </a:r>
              <a:r>
                <a: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Condensed" panose="02060603050405020104" pitchFamily="18" charset="0"/>
                </a:rPr>
                <a:t>large student audience </a:t>
              </a:r>
              <a:r>
                <a:rPr 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Condensed" panose="02060603050405020104" pitchFamily="18" charset="0"/>
                </a:rPr>
                <a:t>comprising future professionals, creators, and decision-makers.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ED9390-9D57-76F7-FB0D-313900B0A194}"/>
                </a:ext>
              </a:extLst>
            </p:cNvPr>
            <p:cNvSpPr txBox="1"/>
            <p:nvPr/>
          </p:nvSpPr>
          <p:spPr>
            <a:xfrm>
              <a:off x="247168" y="3466596"/>
              <a:ext cx="6605417" cy="800579"/>
            </a:xfrm>
            <a:prstGeom prst="roundRect">
              <a:avLst/>
            </a:prstGeom>
            <a:grpFill/>
            <a:ln>
              <a:solidFill>
                <a:schemeClr val="bg2">
                  <a:lumMod val="1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Condensed" panose="02060603050405020104" pitchFamily="18" charset="0"/>
                </a:rPr>
                <a:t>👁️ High-Impact Visibility</a:t>
              </a:r>
              <a:r>
                <a:rPr 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Condensed" panose="02060603050405020104" pitchFamily="18" charset="0"/>
                </a:rPr>
                <a:t> Secure </a:t>
              </a:r>
              <a:r>
                <a:rPr 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Condensed" panose="02060603050405020104" pitchFamily="18" charset="0"/>
                </a:rPr>
                <a:t>high on-campus brand visibility </a:t>
              </a:r>
              <a:r>
                <a:rPr 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Condensed" panose="02060603050405020104" pitchFamily="18" charset="0"/>
                </a:rPr>
                <a:t>through premium hoarding space, stage mentions, and logo placement across all fest assets.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43EC4F-2958-60DB-CE2A-3A4893CAD46A}"/>
                </a:ext>
              </a:extLst>
            </p:cNvPr>
            <p:cNvSpPr txBox="1"/>
            <p:nvPr/>
          </p:nvSpPr>
          <p:spPr>
            <a:xfrm>
              <a:off x="247168" y="4294475"/>
              <a:ext cx="6605417" cy="800579"/>
            </a:xfrm>
            <a:prstGeom prst="roundRect">
              <a:avLst/>
            </a:prstGeom>
            <a:grpFill/>
            <a:ln>
              <a:solidFill>
                <a:schemeClr val="bg2">
                  <a:lumMod val="1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Condensed" panose="02060603050405020104" pitchFamily="18" charset="0"/>
                </a:rPr>
                <a:t>📱 Digital Amplification</a:t>
              </a:r>
              <a:r>
                <a:rPr 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Condensed" panose="02060603050405020104" pitchFamily="18" charset="0"/>
                </a:rPr>
                <a:t> Extend your reach beyond the campus with </a:t>
              </a:r>
              <a:r>
                <a:rPr lang="en-US" dirty="0">
                  <a:solidFill>
                    <a:srgbClr val="00B0F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Condensed" panose="02060603050405020104" pitchFamily="18" charset="0"/>
                </a:rPr>
                <a:t>extensive digital marketing </a:t>
              </a:r>
              <a:r>
                <a:rPr 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Condensed" panose="02060603050405020104" pitchFamily="18" charset="0"/>
                </a:rPr>
                <a:t>and promotion across social media platforms.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DC9A10-8AF1-9900-C694-E2C415CD1C4C}"/>
                </a:ext>
              </a:extLst>
            </p:cNvPr>
            <p:cNvSpPr txBox="1"/>
            <p:nvPr/>
          </p:nvSpPr>
          <p:spPr>
            <a:xfrm>
              <a:off x="247168" y="5123074"/>
              <a:ext cx="6605417" cy="800579"/>
            </a:xfrm>
            <a:prstGeom prst="roundRect">
              <a:avLst/>
            </a:prstGeom>
            <a:grpFill/>
            <a:ln>
              <a:solidFill>
                <a:schemeClr val="bg2">
                  <a:lumMod val="1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Condensed" panose="02060603050405020104" pitchFamily="18" charset="0"/>
                </a:rPr>
                <a:t>🤝 Meaningful</a:t>
              </a:r>
              <a:r>
                <a:rPr 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Condensed" panose="02060603050405020104" pitchFamily="18" charset="0"/>
                </a:rPr>
                <a:t> </a:t>
              </a:r>
              <a:r>
                <a:rPr 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Condensed" panose="02060603050405020104" pitchFamily="18" charset="0"/>
                </a:rPr>
                <a:t>Engagement</a:t>
              </a:r>
              <a:r>
                <a:rPr 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Condensed" panose="02060603050405020104" pitchFamily="18" charset="0"/>
                </a:rPr>
                <a:t> Move beyond just a logo, engage students directly through </a:t>
              </a:r>
              <a:r>
                <a:rPr lang="en-US" dirty="0"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Condensed" panose="02060603050405020104" pitchFamily="18" charset="0"/>
                </a:rPr>
                <a:t>interactive brand sessions </a:t>
              </a:r>
              <a:r>
                <a:rPr 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Condensed" panose="02060603050405020104" pitchFamily="18" charset="0"/>
                </a:rPr>
                <a:t>and dedicated sponsor stalls.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12D49E-89D9-BE59-28B0-94F38E78EDD5}"/>
                </a:ext>
              </a:extLst>
            </p:cNvPr>
            <p:cNvSpPr txBox="1"/>
            <p:nvPr/>
          </p:nvSpPr>
          <p:spPr>
            <a:xfrm>
              <a:off x="247168" y="5951673"/>
              <a:ext cx="6605417" cy="560405"/>
            </a:xfrm>
            <a:prstGeom prst="roundRect">
              <a:avLst/>
            </a:prstGeom>
            <a:grpFill/>
            <a:ln>
              <a:solidFill>
                <a:schemeClr val="bg2">
                  <a:lumMod val="1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Condensed" panose="02060603050405020104" pitchFamily="18" charset="0"/>
                </a:rPr>
                <a:t>💰 Strategic Benefits</a:t>
              </a:r>
              <a:r>
                <a:rPr 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Condensed" panose="02060603050405020104" pitchFamily="18" charset="0"/>
                </a:rPr>
                <a:t> Benefit from cost-effective campus marketing strategies that include </a:t>
              </a:r>
              <a:r>
                <a:rPr lang="en-US" dirty="0">
                  <a:solidFill>
                    <a:srgbClr val="FFC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ckwell Condensed" panose="02060603050405020104" pitchFamily="18" charset="0"/>
                </a:rPr>
                <a:t>applicable tax benefits.</a:t>
              </a:r>
            </a:p>
          </p:txBody>
        </p:sp>
      </p:grpSp>
      <p:pic>
        <p:nvPicPr>
          <p:cNvPr id="4100" name="Picture 4" descr="November's Utah College Application Week events give students the  opportunity to apply to college during the school day - Utah System of  Higher Education">
            <a:extLst>
              <a:ext uri="{FF2B5EF4-FFF2-40B4-BE49-F238E27FC236}">
                <a16:creationId xmlns:a16="http://schemas.microsoft.com/office/drawing/2014/main" id="{7242BFB6-B81B-511E-CE51-C59E26551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22" y="1340363"/>
            <a:ext cx="4342824" cy="16357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E9A7B34-E37A-759F-1276-285B3DF6D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1215" y="2965239"/>
            <a:ext cx="2553380" cy="1915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06" name="Picture 10" descr="Difference Between Digital Business &amp; Digital Marketing | Hetic College">
            <a:extLst>
              <a:ext uri="{FF2B5EF4-FFF2-40B4-BE49-F238E27FC236}">
                <a16:creationId xmlns:a16="http://schemas.microsoft.com/office/drawing/2014/main" id="{6D8ECE2D-1B19-19F5-6483-2E9FFE500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273" y="2876289"/>
            <a:ext cx="2922141" cy="21916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ow Social Media Speech Can Boost Brand Awareness in 2025">
            <a:extLst>
              <a:ext uri="{FF2B5EF4-FFF2-40B4-BE49-F238E27FC236}">
                <a16:creationId xmlns:a16="http://schemas.microsoft.com/office/drawing/2014/main" id="{4E478F04-C780-2ED5-9D6C-FA0FA1429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0" r="21400"/>
          <a:stretch>
            <a:fillRect/>
          </a:stretch>
        </p:blipFill>
        <p:spPr bwMode="auto">
          <a:xfrm>
            <a:off x="8940039" y="5072186"/>
            <a:ext cx="2781641" cy="16032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Tax Benefits On Personal Loans: Top 3 Ways To Save On Your Taxes | Mahindra  Finance">
            <a:extLst>
              <a:ext uri="{FF2B5EF4-FFF2-40B4-BE49-F238E27FC236}">
                <a16:creationId xmlns:a16="http://schemas.microsoft.com/office/drawing/2014/main" id="{71E2ADA2-D36B-F062-9BCD-D40475C2A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27462"/>
            <a:ext cx="2307384" cy="17305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98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B5A56-9C10-7CE5-0478-4C678837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5B01B4D-B8D7-B141-F45B-BCF146F0FFEF}"/>
              </a:ext>
            </a:extLst>
          </p:cNvPr>
          <p:cNvSpPr txBox="1"/>
          <p:nvPr/>
        </p:nvSpPr>
        <p:spPr>
          <a:xfrm>
            <a:off x="7478818" y="4868287"/>
            <a:ext cx="4559817" cy="1989713"/>
          </a:xfrm>
          <a:prstGeom prst="flowChartPunchedTap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Other Sponsorship Options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T-Shirt Sponsor: ₹60,000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Flashmob Sponsor: ₹60,000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Stall &amp; Advertisement in Souvenir: ₹30,000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79A79E-913E-30D8-A141-F2305DC7F9A1}"/>
              </a:ext>
            </a:extLst>
          </p:cNvPr>
          <p:cNvGrpSpPr/>
          <p:nvPr/>
        </p:nvGrpSpPr>
        <p:grpSpPr>
          <a:xfrm>
            <a:off x="0" y="0"/>
            <a:ext cx="12192000" cy="1248229"/>
            <a:chOff x="0" y="5333221"/>
            <a:chExt cx="12192000" cy="1524779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A92DF093-572F-6A20-73DC-D40F4FE36AFA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rcRect r="56552"/>
            <a:stretch>
              <a:fillRect/>
            </a:stretch>
          </p:blipFill>
          <p:spPr>
            <a:xfrm>
              <a:off x="10649631" y="5333221"/>
              <a:ext cx="1542369" cy="1524779"/>
            </a:xfrm>
            <a:prstGeom prst="rect">
              <a:avLst/>
            </a:prstGeom>
          </p:spPr>
        </p:pic>
        <p:pic>
          <p:nvPicPr>
            <p:cNvPr id="2" name="object 3">
              <a:extLst>
                <a:ext uri="{FF2B5EF4-FFF2-40B4-BE49-F238E27FC236}">
                  <a16:creationId xmlns:a16="http://schemas.microsoft.com/office/drawing/2014/main" id="{6D636201-D78A-79DF-FBA8-8CE5D3FD1D0F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0" y="5333221"/>
              <a:ext cx="3549877" cy="1524779"/>
            </a:xfrm>
            <a:prstGeom prst="rect">
              <a:avLst/>
            </a:prstGeom>
          </p:spPr>
        </p:pic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29E8F8D2-CD05-1A1D-849B-816DB7D1E839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3549877" y="5333221"/>
              <a:ext cx="3549877" cy="1524779"/>
            </a:xfrm>
            <a:prstGeom prst="rect">
              <a:avLst/>
            </a:prstGeom>
          </p:spPr>
        </p:pic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8EC6AA03-6B31-8052-C61A-19C5308FA809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7099754" y="5333221"/>
              <a:ext cx="3549877" cy="152477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B23F29F-33FB-B15C-5A36-6DE4B14226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01C14"/>
              </a:clrFrom>
              <a:clrTo>
                <a:srgbClr val="801C1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04775"/>
            <a:ext cx="1076122" cy="95250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734AF852-F0DF-D202-992F-834A9877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68025" y="6492875"/>
            <a:ext cx="1323975" cy="365125"/>
          </a:xfrm>
        </p:spPr>
        <p:txBody>
          <a:bodyPr/>
          <a:lstStyle/>
          <a:p>
            <a:r>
              <a:rPr lang="en-US" dirty="0"/>
              <a:t>@ERAYA2026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15FD36-07F2-4C3E-95FF-B61CFC9FDBB3}"/>
              </a:ext>
            </a:extLst>
          </p:cNvPr>
          <p:cNvSpPr txBox="1"/>
          <p:nvPr/>
        </p:nvSpPr>
        <p:spPr>
          <a:xfrm>
            <a:off x="1382818" y="30102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uhaus 93" panose="04030905020B02020C02" pitchFamily="82" charset="0"/>
              </a:rPr>
              <a:t>Our Sponsorship Tiers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41F944C-485D-0A21-B009-5C4A3B2F4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87FB7-255E-55CC-3ACC-2244B349A9B1}"/>
              </a:ext>
            </a:extLst>
          </p:cNvPr>
          <p:cNvSpPr txBox="1"/>
          <p:nvPr/>
        </p:nvSpPr>
        <p:spPr>
          <a:xfrm>
            <a:off x="0" y="1248229"/>
            <a:ext cx="4305299" cy="5809298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Platinum Sponsor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Contribution: </a:t>
            </a:r>
            <a:r>
              <a:rPr lang="en-US" dirty="0">
                <a:solidFill>
                  <a:schemeClr val="accent5"/>
                </a:solidFill>
              </a:rPr>
              <a:t>₹2,50,000 and above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Naming Rights: </a:t>
            </a:r>
            <a:r>
              <a:rPr lang="en-US" dirty="0"/>
              <a:t>Fest powered by your Brand.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Collaboration: </a:t>
            </a:r>
            <a:r>
              <a:rPr lang="en-US" dirty="0"/>
              <a:t>Joint venture with the Entrepreneurship Cell.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Branding: </a:t>
            </a:r>
            <a:r>
              <a:rPr lang="en-US" dirty="0"/>
              <a:t>Premium hoarding and stage branding.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Digital: </a:t>
            </a:r>
            <a:r>
              <a:rPr lang="en-US" dirty="0"/>
              <a:t>Extensive digital marketing across all platforms.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Engagement: </a:t>
            </a:r>
            <a:r>
              <a:rPr lang="en-US" dirty="0"/>
              <a:t>Interactive brand sessions.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Recognition: </a:t>
            </a:r>
            <a:r>
              <a:rPr lang="en-US" dirty="0"/>
              <a:t>Social event credits, logo on fest apparel, and logo on certificates &amp; mementos.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Additional: </a:t>
            </a:r>
            <a:r>
              <a:rPr lang="en-US" dirty="0"/>
              <a:t>Website promotion and tax benefits.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3AD2B-A24E-DA68-A9B3-C4961204FC1D}"/>
              </a:ext>
            </a:extLst>
          </p:cNvPr>
          <p:cNvSpPr txBox="1"/>
          <p:nvPr/>
        </p:nvSpPr>
        <p:spPr>
          <a:xfrm>
            <a:off x="4305299" y="1248229"/>
            <a:ext cx="3868566" cy="4483179"/>
          </a:xfrm>
          <a:prstGeom prst="flowChartDocumen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Gold Sponsor </a:t>
            </a:r>
          </a:p>
          <a:p>
            <a:r>
              <a:rPr lang="en-US" dirty="0">
                <a:solidFill>
                  <a:schemeClr val="accent2"/>
                </a:solidFill>
              </a:rPr>
              <a:t>Contribution: </a:t>
            </a:r>
            <a:r>
              <a:rPr lang="en-US" dirty="0">
                <a:solidFill>
                  <a:schemeClr val="accent6"/>
                </a:solidFill>
              </a:rPr>
              <a:t>₹1,50,000 and above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Branding: </a:t>
            </a:r>
            <a:r>
              <a:rPr lang="en-US" dirty="0"/>
              <a:t>Event title sponsorship and promotional space on hoardings.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Digital: </a:t>
            </a:r>
            <a:r>
              <a:rPr lang="en-US" dirty="0"/>
              <a:t>Digital marketing exposure.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Engagement: </a:t>
            </a:r>
            <a:r>
              <a:rPr lang="en-US" dirty="0"/>
              <a:t>Interactive brand sessions.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Recognition: </a:t>
            </a:r>
            <a:r>
              <a:rPr lang="en-US" dirty="0"/>
              <a:t>Social event credits and logo on fest apparel.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Additional: </a:t>
            </a:r>
            <a:r>
              <a:rPr lang="en-US" dirty="0"/>
              <a:t>Website promotion and tax benefits.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E46121-B79E-119A-4CA8-9A7F82FF5A7E}"/>
              </a:ext>
            </a:extLst>
          </p:cNvPr>
          <p:cNvSpPr txBox="1"/>
          <p:nvPr/>
        </p:nvSpPr>
        <p:spPr>
          <a:xfrm>
            <a:off x="8173865" y="1248229"/>
            <a:ext cx="3864770" cy="3669030"/>
          </a:xfrm>
          <a:prstGeom prst="flowChartDocument">
            <a:avLst/>
          </a:prstGeom>
          <a:solidFill>
            <a:schemeClr val="bg2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Silver / Technical Sponsor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Contribution: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₹80,000 and above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Branding: </a:t>
            </a:r>
            <a:r>
              <a:rPr lang="en-US" dirty="0"/>
              <a:t>Event title sponsorship and promotional space on hoardings.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Engagement: </a:t>
            </a:r>
            <a:r>
              <a:rPr lang="en-US" dirty="0"/>
              <a:t>Interactive brand sessions.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Recognition: </a:t>
            </a:r>
            <a:r>
              <a:rPr lang="en-US" dirty="0"/>
              <a:t>Social event credits.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Additional: </a:t>
            </a:r>
            <a:r>
              <a:rPr lang="en-US" dirty="0"/>
              <a:t>Website promotion and tax benefits.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871022-DB23-99F8-E96F-040ADE031602}"/>
              </a:ext>
            </a:extLst>
          </p:cNvPr>
          <p:cNvSpPr txBox="1"/>
          <p:nvPr/>
        </p:nvSpPr>
        <p:spPr>
          <a:xfrm>
            <a:off x="10130114" y="177839"/>
            <a:ext cx="1995211" cy="98750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Rockwell" panose="02060603020205020403" pitchFamily="18" charset="0"/>
              </a:rPr>
              <a:t>Note</a:t>
            </a:r>
          </a:p>
          <a:p>
            <a:r>
              <a:rPr lang="en-US" sz="1200" dirty="0">
                <a:latin typeface="Rockwell" panose="02060603020205020403" pitchFamily="18" charset="0"/>
              </a:rPr>
              <a:t>Custom sponsorship packages can be designed on request</a:t>
            </a:r>
          </a:p>
        </p:txBody>
      </p:sp>
    </p:spTree>
    <p:extLst>
      <p:ext uri="{BB962C8B-B14F-4D97-AF65-F5344CB8AC3E}">
        <p14:creationId xmlns:p14="http://schemas.microsoft.com/office/powerpoint/2010/main" val="2010582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525A5-FA67-CD65-CFB3-EF16A0704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E3614DE-CBBB-1117-2A8D-40F7A90817F0}"/>
              </a:ext>
            </a:extLst>
          </p:cNvPr>
          <p:cNvGrpSpPr/>
          <p:nvPr/>
        </p:nvGrpSpPr>
        <p:grpSpPr>
          <a:xfrm>
            <a:off x="0" y="0"/>
            <a:ext cx="12192000" cy="1248229"/>
            <a:chOff x="0" y="5333221"/>
            <a:chExt cx="12192000" cy="1524779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7856F3A4-7F09-2D1A-2616-9CEC65C57D30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rcRect r="56552"/>
            <a:stretch>
              <a:fillRect/>
            </a:stretch>
          </p:blipFill>
          <p:spPr>
            <a:xfrm>
              <a:off x="10649631" y="5333221"/>
              <a:ext cx="1542369" cy="1524779"/>
            </a:xfrm>
            <a:prstGeom prst="rect">
              <a:avLst/>
            </a:prstGeom>
          </p:spPr>
        </p:pic>
        <p:pic>
          <p:nvPicPr>
            <p:cNvPr id="2" name="object 3">
              <a:extLst>
                <a:ext uri="{FF2B5EF4-FFF2-40B4-BE49-F238E27FC236}">
                  <a16:creationId xmlns:a16="http://schemas.microsoft.com/office/drawing/2014/main" id="{68C163FB-978A-6506-870D-F5BCD72A6DB3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0" y="5333221"/>
              <a:ext cx="3549877" cy="1524779"/>
            </a:xfrm>
            <a:prstGeom prst="rect">
              <a:avLst/>
            </a:prstGeom>
          </p:spPr>
        </p:pic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5A1087BC-F075-7C01-6D91-53011911CADC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3549877" y="5333221"/>
              <a:ext cx="3549877" cy="1524779"/>
            </a:xfrm>
            <a:prstGeom prst="rect">
              <a:avLst/>
            </a:prstGeom>
          </p:spPr>
        </p:pic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02F4B0AB-BDD6-B0A3-20C5-0C8FCA188B4F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7099754" y="5333221"/>
              <a:ext cx="3549877" cy="1524779"/>
            </a:xfrm>
            <a:prstGeom prst="rect">
              <a:avLst/>
            </a:prstGeom>
          </p:spPr>
        </p:pic>
      </p:grp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9FC36C05-7B19-D9C4-1287-27A3FC3B9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68025" y="6492875"/>
            <a:ext cx="1323975" cy="365125"/>
          </a:xfrm>
        </p:spPr>
        <p:txBody>
          <a:bodyPr/>
          <a:lstStyle/>
          <a:p>
            <a:r>
              <a:rPr lang="en-US" dirty="0"/>
              <a:t>@ERAYA2026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FEA1CB-58A6-FD0A-7491-2AF407C82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E55088-3238-6130-33F4-CE0A3C258D93}"/>
              </a:ext>
            </a:extLst>
          </p:cNvPr>
          <p:cNvGrpSpPr/>
          <p:nvPr/>
        </p:nvGrpSpPr>
        <p:grpSpPr>
          <a:xfrm>
            <a:off x="0" y="1248229"/>
            <a:ext cx="12192000" cy="1248229"/>
            <a:chOff x="0" y="5333221"/>
            <a:chExt cx="12192000" cy="1524779"/>
          </a:xfrm>
        </p:grpSpPr>
        <p:pic>
          <p:nvPicPr>
            <p:cNvPr id="21" name="object 3">
              <a:extLst>
                <a:ext uri="{FF2B5EF4-FFF2-40B4-BE49-F238E27FC236}">
                  <a16:creationId xmlns:a16="http://schemas.microsoft.com/office/drawing/2014/main" id="{D6388EAD-7251-E10A-8B70-A036379435E6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rcRect r="56552"/>
            <a:stretch>
              <a:fillRect/>
            </a:stretch>
          </p:blipFill>
          <p:spPr>
            <a:xfrm>
              <a:off x="10649631" y="5333221"/>
              <a:ext cx="1542369" cy="1524779"/>
            </a:xfrm>
            <a:prstGeom prst="rect">
              <a:avLst/>
            </a:prstGeom>
          </p:spPr>
        </p:pic>
        <p:pic>
          <p:nvPicPr>
            <p:cNvPr id="22" name="object 3">
              <a:extLst>
                <a:ext uri="{FF2B5EF4-FFF2-40B4-BE49-F238E27FC236}">
                  <a16:creationId xmlns:a16="http://schemas.microsoft.com/office/drawing/2014/main" id="{1D2C258C-D512-7AA3-68B8-16C1FDB69FAA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0" y="5333221"/>
              <a:ext cx="3549877" cy="1524779"/>
            </a:xfrm>
            <a:prstGeom prst="rect">
              <a:avLst/>
            </a:prstGeom>
          </p:spPr>
        </p:pic>
        <p:pic>
          <p:nvPicPr>
            <p:cNvPr id="23" name="object 3">
              <a:extLst>
                <a:ext uri="{FF2B5EF4-FFF2-40B4-BE49-F238E27FC236}">
                  <a16:creationId xmlns:a16="http://schemas.microsoft.com/office/drawing/2014/main" id="{1DDC52D2-39C3-9F95-2F4E-4A613E8C8155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3549877" y="5333221"/>
              <a:ext cx="3549877" cy="1524779"/>
            </a:xfrm>
            <a:prstGeom prst="rect">
              <a:avLst/>
            </a:prstGeom>
          </p:spPr>
        </p:pic>
        <p:pic>
          <p:nvPicPr>
            <p:cNvPr id="24" name="object 3">
              <a:extLst>
                <a:ext uri="{FF2B5EF4-FFF2-40B4-BE49-F238E27FC236}">
                  <a16:creationId xmlns:a16="http://schemas.microsoft.com/office/drawing/2014/main" id="{AB73F50D-1D4A-66CF-5AB9-029497CCE234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7099754" y="5333221"/>
              <a:ext cx="3549877" cy="1524779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851664-CA22-3503-2D9D-20C0EFF02AFF}"/>
              </a:ext>
            </a:extLst>
          </p:cNvPr>
          <p:cNvGrpSpPr/>
          <p:nvPr/>
        </p:nvGrpSpPr>
        <p:grpSpPr>
          <a:xfrm>
            <a:off x="0" y="2496457"/>
            <a:ext cx="12192000" cy="1248229"/>
            <a:chOff x="0" y="5333221"/>
            <a:chExt cx="12192000" cy="1524779"/>
          </a:xfrm>
        </p:grpSpPr>
        <p:pic>
          <p:nvPicPr>
            <p:cNvPr id="26" name="object 3">
              <a:extLst>
                <a:ext uri="{FF2B5EF4-FFF2-40B4-BE49-F238E27FC236}">
                  <a16:creationId xmlns:a16="http://schemas.microsoft.com/office/drawing/2014/main" id="{7F202709-213B-28DC-76B5-9B8B84103D35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rcRect r="56552"/>
            <a:stretch>
              <a:fillRect/>
            </a:stretch>
          </p:blipFill>
          <p:spPr>
            <a:xfrm>
              <a:off x="10649631" y="5333221"/>
              <a:ext cx="1542369" cy="1524779"/>
            </a:xfrm>
            <a:prstGeom prst="rect">
              <a:avLst/>
            </a:prstGeom>
          </p:spPr>
        </p:pic>
        <p:pic>
          <p:nvPicPr>
            <p:cNvPr id="27" name="object 3">
              <a:extLst>
                <a:ext uri="{FF2B5EF4-FFF2-40B4-BE49-F238E27FC236}">
                  <a16:creationId xmlns:a16="http://schemas.microsoft.com/office/drawing/2014/main" id="{CF317701-2F75-EEFE-4CEB-630ED8F1DBD7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0" y="5333221"/>
              <a:ext cx="3549877" cy="1524779"/>
            </a:xfrm>
            <a:prstGeom prst="rect">
              <a:avLst/>
            </a:prstGeom>
          </p:spPr>
        </p:pic>
        <p:pic>
          <p:nvPicPr>
            <p:cNvPr id="28" name="object 3">
              <a:extLst>
                <a:ext uri="{FF2B5EF4-FFF2-40B4-BE49-F238E27FC236}">
                  <a16:creationId xmlns:a16="http://schemas.microsoft.com/office/drawing/2014/main" id="{893015DB-E990-C2A7-9C46-93E9F644347E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3549877" y="5333221"/>
              <a:ext cx="3549877" cy="1524779"/>
            </a:xfrm>
            <a:prstGeom prst="rect">
              <a:avLst/>
            </a:prstGeom>
          </p:spPr>
        </p:pic>
        <p:pic>
          <p:nvPicPr>
            <p:cNvPr id="29" name="object 3">
              <a:extLst>
                <a:ext uri="{FF2B5EF4-FFF2-40B4-BE49-F238E27FC236}">
                  <a16:creationId xmlns:a16="http://schemas.microsoft.com/office/drawing/2014/main" id="{4338DC5C-3DE3-BCE4-F53B-A153CB2D4CD7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7099754" y="5333221"/>
              <a:ext cx="3549877" cy="1524779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E5625C0-A7E5-C9CF-879E-04E8C6423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707053"/>
            <a:ext cx="10229850" cy="5714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7B4FC1-1523-A592-0646-1AB28EE33A3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801C14"/>
              </a:clrFrom>
              <a:clrTo>
                <a:srgbClr val="801C1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38" y="1028246"/>
            <a:ext cx="1374139" cy="124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04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A7544-AF68-C87D-7412-7A5A60BAA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E193F11-C9FE-881D-66A9-C6B1762DC53A}"/>
              </a:ext>
            </a:extLst>
          </p:cNvPr>
          <p:cNvGrpSpPr/>
          <p:nvPr/>
        </p:nvGrpSpPr>
        <p:grpSpPr>
          <a:xfrm>
            <a:off x="0" y="0"/>
            <a:ext cx="12192000" cy="1248229"/>
            <a:chOff x="0" y="5333221"/>
            <a:chExt cx="12192000" cy="1524779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A2DED0F3-49DE-AD60-7AB1-7395B2E46244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rcRect r="56552"/>
            <a:stretch>
              <a:fillRect/>
            </a:stretch>
          </p:blipFill>
          <p:spPr>
            <a:xfrm>
              <a:off x="10649631" y="5333221"/>
              <a:ext cx="1542369" cy="1524779"/>
            </a:xfrm>
            <a:prstGeom prst="rect">
              <a:avLst/>
            </a:prstGeom>
          </p:spPr>
        </p:pic>
        <p:pic>
          <p:nvPicPr>
            <p:cNvPr id="2" name="object 3">
              <a:extLst>
                <a:ext uri="{FF2B5EF4-FFF2-40B4-BE49-F238E27FC236}">
                  <a16:creationId xmlns:a16="http://schemas.microsoft.com/office/drawing/2014/main" id="{1CC22D74-8854-D099-4574-EBF2B1858AC2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0" y="5333221"/>
              <a:ext cx="3549877" cy="1524779"/>
            </a:xfrm>
            <a:prstGeom prst="rect">
              <a:avLst/>
            </a:prstGeom>
          </p:spPr>
        </p:pic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437FA899-00F4-D990-8BB3-C797A74B1DFB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3549877" y="5333221"/>
              <a:ext cx="3549877" cy="1524779"/>
            </a:xfrm>
            <a:prstGeom prst="rect">
              <a:avLst/>
            </a:prstGeom>
          </p:spPr>
        </p:pic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D04E2CE8-E137-12E6-2DFF-DC6EF3550156}"/>
                </a:ext>
              </a:extLst>
            </p:cNvPr>
            <p:cNvPicPr/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7099754" y="5333221"/>
              <a:ext cx="3549877" cy="1524779"/>
            </a:xfrm>
            <a:prstGeom prst="rect">
              <a:avLst/>
            </a:prstGeom>
          </p:spPr>
        </p:pic>
      </p:grp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81F44D27-FEAD-04C7-641D-F42ECE483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68025" y="6492875"/>
            <a:ext cx="1323975" cy="365125"/>
          </a:xfrm>
        </p:spPr>
        <p:txBody>
          <a:bodyPr/>
          <a:lstStyle/>
          <a:p>
            <a:r>
              <a:rPr lang="en-US" dirty="0"/>
              <a:t>@ERAYA2026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ADC75E3-07BB-73E7-3BE9-D89F31678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3C7339-415F-8A1D-164B-B0F7B13174E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01C14"/>
              </a:clrFrom>
              <a:clrTo>
                <a:srgbClr val="801C1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81742"/>
            <a:ext cx="1194162" cy="1084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8DCA1D-C666-63BC-CDAE-4A55E5A689EB}"/>
              </a:ext>
            </a:extLst>
          </p:cNvPr>
          <p:cNvSpPr txBox="1"/>
          <p:nvPr/>
        </p:nvSpPr>
        <p:spPr>
          <a:xfrm>
            <a:off x="1308462" y="393282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uhaus 93" panose="04030905020B02020C02" pitchFamily="82" charset="0"/>
              </a:rPr>
              <a:t>Contact 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F626AF-6DC2-7F03-7145-1E411D02C343}"/>
              </a:ext>
            </a:extLst>
          </p:cNvPr>
          <p:cNvSpPr txBox="1"/>
          <p:nvPr/>
        </p:nvSpPr>
        <p:spPr>
          <a:xfrm>
            <a:off x="781051" y="5125135"/>
            <a:ext cx="39147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Gmail: </a:t>
            </a:r>
            <a:r>
              <a:rPr lang="en-US" dirty="0">
                <a:latin typeface="Rockwell" panose="02060603020205020403" pitchFamily="18" charset="0"/>
                <a:hlinkClick r:id="rId5"/>
              </a:rPr>
              <a:t>festjntuh@gmail.com </a:t>
            </a:r>
            <a:endParaRPr lang="en-US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Umme </a:t>
            </a:r>
            <a:r>
              <a:rPr lang="en-US" dirty="0" err="1">
                <a:latin typeface="Rockwell" panose="02060603020205020403" pitchFamily="18" charset="0"/>
              </a:rPr>
              <a:t>Ateeya</a:t>
            </a:r>
            <a:r>
              <a:rPr lang="en-US" dirty="0">
                <a:latin typeface="Rockwell" panose="02060603020205020403" pitchFamily="18" charset="0"/>
              </a:rPr>
              <a:t>: 8374285244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Rockwell" panose="02060603020205020403" pitchFamily="18" charset="0"/>
              </a:rPr>
              <a:t>Rhutvich</a:t>
            </a:r>
            <a:r>
              <a:rPr lang="en-US" dirty="0">
                <a:latin typeface="Rockwell" panose="02060603020205020403" pitchFamily="18" charset="0"/>
              </a:rPr>
              <a:t> Sharma: 8500152754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Parthiv </a:t>
            </a:r>
            <a:r>
              <a:rPr lang="en-US" dirty="0" err="1">
                <a:latin typeface="Rockwell" panose="02060603020205020403" pitchFamily="18" charset="0"/>
              </a:rPr>
              <a:t>Kondeti</a:t>
            </a:r>
            <a:r>
              <a:rPr lang="en-US" dirty="0">
                <a:latin typeface="Rockwell" panose="02060603020205020403" pitchFamily="18" charset="0"/>
              </a:rPr>
              <a:t>: 9492099999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3DE4A9-AD06-F6D2-965F-8D335E208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421" y="1248229"/>
            <a:ext cx="3549877" cy="354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13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543</Words>
  <Application>Microsoft Office PowerPoint</Application>
  <PresentationFormat>Widescreen</PresentationFormat>
  <Paragraphs>62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Arial Black</vt:lpstr>
      <vt:lpstr>Bauhaus 93</vt:lpstr>
      <vt:lpstr>Berlin Sans FB Demi</vt:lpstr>
      <vt:lpstr>Calibri</vt:lpstr>
      <vt:lpstr>Calibri Light</vt:lpstr>
      <vt:lpstr>Imprint MT Shadow</vt:lpstr>
      <vt:lpstr>Rockwell</vt:lpstr>
      <vt:lpstr>Rockwell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Jinitangsu Das</dc:creator>
  <cp:lastModifiedBy>Jinitangsu Das</cp:lastModifiedBy>
  <cp:revision>6</cp:revision>
  <dcterms:created xsi:type="dcterms:W3CDTF">2025-12-24T17:23:07Z</dcterms:created>
  <dcterms:modified xsi:type="dcterms:W3CDTF">2025-12-25T05:27:28Z</dcterms:modified>
</cp:coreProperties>
</file>